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59" r:id="rId4"/>
    <p:sldId id="260" r:id="rId5"/>
    <p:sldId id="262" r:id="rId6"/>
    <p:sldId id="30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9" r:id="rId21"/>
    <p:sldId id="290" r:id="rId22"/>
    <p:sldId id="292" r:id="rId23"/>
    <p:sldId id="291" r:id="rId24"/>
    <p:sldId id="296" r:id="rId25"/>
    <p:sldId id="297" r:id="rId26"/>
    <p:sldId id="295" r:id="rId27"/>
    <p:sldId id="298" r:id="rId28"/>
    <p:sldId id="299" r:id="rId29"/>
    <p:sldId id="301" r:id="rId30"/>
    <p:sldId id="303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nasłonecznienie w kWh/m2</c:v>
                </c:pt>
              </c:strCache>
            </c:strRef>
          </c:tx>
          <c:spPr>
            <a:gradFill flip="none" rotWithShape="1">
              <a:gsLst>
                <a:gs pos="0">
                  <a:srgbClr val="FFC000"/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Arkusz1!$A$2:$A$13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Arkusz1!$B$2:$B$13</c:f>
              <c:numCache>
                <c:formatCode>General</c:formatCode>
                <c:ptCount val="12"/>
                <c:pt idx="0">
                  <c:v>13</c:v>
                </c:pt>
                <c:pt idx="1">
                  <c:v>39</c:v>
                </c:pt>
                <c:pt idx="2">
                  <c:v>61</c:v>
                </c:pt>
                <c:pt idx="3">
                  <c:v>81</c:v>
                </c:pt>
                <c:pt idx="4">
                  <c:v>93</c:v>
                </c:pt>
                <c:pt idx="5">
                  <c:v>99</c:v>
                </c:pt>
                <c:pt idx="6">
                  <c:v>99</c:v>
                </c:pt>
                <c:pt idx="7">
                  <c:v>91</c:v>
                </c:pt>
                <c:pt idx="8">
                  <c:v>84</c:v>
                </c:pt>
                <c:pt idx="9">
                  <c:v>51</c:v>
                </c:pt>
                <c:pt idx="10">
                  <c:v>16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9D-4846-927B-0A5BD4893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793216"/>
        <c:axId val="124794752"/>
      </c:barChart>
      <c:catAx>
        <c:axId val="12479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4794752"/>
        <c:crosses val="autoZero"/>
        <c:auto val="1"/>
        <c:lblAlgn val="ctr"/>
        <c:lblOffset val="100"/>
        <c:noMultiLvlLbl val="0"/>
      </c:catAx>
      <c:valAx>
        <c:axId val="12479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479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544D-4BE1-42DD-8D4D-D67DE22112FE}" type="datetimeFigureOut">
              <a:rPr lang="pl-PL" smtClean="0"/>
              <a:t>20.11.2020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997B-5EA3-4F4E-9361-414425957D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370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544D-4BE1-42DD-8D4D-D67DE22112FE}" type="datetimeFigureOut">
              <a:rPr lang="pl-PL" smtClean="0"/>
              <a:t>20.11.2020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997B-5EA3-4F4E-9361-414425957D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111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544D-4BE1-42DD-8D4D-D67DE22112FE}" type="datetimeFigureOut">
              <a:rPr lang="pl-PL" smtClean="0"/>
              <a:t>20.11.2020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997B-5EA3-4F4E-9361-414425957D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983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544D-4BE1-42DD-8D4D-D67DE22112FE}" type="datetimeFigureOut">
              <a:rPr lang="pl-PL" smtClean="0"/>
              <a:t>20.11.2020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997B-5EA3-4F4E-9361-414425957D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01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544D-4BE1-42DD-8D4D-D67DE22112FE}" type="datetimeFigureOut">
              <a:rPr lang="pl-PL" smtClean="0"/>
              <a:t>20.11.2020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997B-5EA3-4F4E-9361-414425957D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065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544D-4BE1-42DD-8D4D-D67DE22112FE}" type="datetimeFigureOut">
              <a:rPr lang="pl-PL" smtClean="0"/>
              <a:t>20.11.2020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997B-5EA3-4F4E-9361-414425957D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457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544D-4BE1-42DD-8D4D-D67DE22112FE}" type="datetimeFigureOut">
              <a:rPr lang="pl-PL" smtClean="0"/>
              <a:t>20.11.2020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997B-5EA3-4F4E-9361-414425957D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979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544D-4BE1-42DD-8D4D-D67DE22112FE}" type="datetimeFigureOut">
              <a:rPr lang="pl-PL" smtClean="0"/>
              <a:t>20.11.2020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997B-5EA3-4F4E-9361-414425957D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469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544D-4BE1-42DD-8D4D-D67DE22112FE}" type="datetimeFigureOut">
              <a:rPr lang="pl-PL" smtClean="0"/>
              <a:t>20.11.2020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997B-5EA3-4F4E-9361-414425957D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33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544D-4BE1-42DD-8D4D-D67DE22112FE}" type="datetimeFigureOut">
              <a:rPr lang="pl-PL" smtClean="0"/>
              <a:t>20.11.2020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997B-5EA3-4F4E-9361-414425957D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984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544D-4BE1-42DD-8D4D-D67DE22112FE}" type="datetimeFigureOut">
              <a:rPr lang="pl-PL" smtClean="0"/>
              <a:t>20.11.2020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997B-5EA3-4F4E-9361-414425957D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756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7544D-4BE1-42DD-8D4D-D67DE22112FE}" type="datetimeFigureOut">
              <a:rPr lang="pl-PL" smtClean="0"/>
              <a:t>20.11.2020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3997B-5EA3-4F4E-9361-414425957D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43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3638626-7043-4BE1-85BC-9A39F0067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60029" cy="113106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9464DBA-6809-46CC-BAEA-14EFFDC3E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975" y="250093"/>
            <a:ext cx="9144000" cy="3142973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4000" b="1" dirty="0">
                <a:latin typeface="Calibri (Tekst podstawowy)"/>
                <a:cs typeface="Times New Roman" panose="02020603050405020304" pitchFamily="18" charset="0"/>
              </a:rPr>
              <a:t>„</a:t>
            </a:r>
            <a:r>
              <a:rPr lang="pl-PL" sz="3800" b="1" dirty="0">
                <a:latin typeface="Calibri (Tekst podstawowy)"/>
                <a:cs typeface="Times New Roman" panose="02020603050405020304" pitchFamily="18" charset="0"/>
              </a:rPr>
              <a:t>Dostawa i montaż instalacji fotowoltaicznych w ramach projektu Słoneczna Żywiecczyzna II dla Gminy Ślemień, Łękawica, Świnna  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793631" y="5697415"/>
            <a:ext cx="8534400" cy="515815"/>
          </a:xfrm>
        </p:spPr>
        <p:txBody>
          <a:bodyPr>
            <a:noAutofit/>
          </a:bodyPr>
          <a:lstStyle/>
          <a:p>
            <a:r>
              <a:rPr lang="pl-PL" sz="1800" dirty="0"/>
              <a:t>Listopad 2020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339" y="3750317"/>
            <a:ext cx="1289927" cy="156081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06" y="3987798"/>
            <a:ext cx="1085851" cy="108585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923" y="3987800"/>
            <a:ext cx="907970" cy="11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99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AD4A20-D62B-4B37-AD1C-3EC9BB13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/>
              <a:t>INSTALACJA FOTOWOLTAICZNA</a:t>
            </a:r>
          </a:p>
        </p:txBody>
      </p:sp>
      <p:pic>
        <p:nvPicPr>
          <p:cNvPr id="4" name="Picture 1" descr="http://www.selfa-pv.com/images/realizacje/przeworsk.jpg">
            <a:extLst>
              <a:ext uri="{FF2B5EF4-FFF2-40B4-BE49-F238E27FC236}">
                <a16:creationId xmlns:a16="http://schemas.microsoft.com/office/drawing/2014/main" id="{ECAF2F69-CF97-4161-BC4F-49F784BF7A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4125" y="1907345"/>
            <a:ext cx="4660933" cy="349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93B1C7C-F903-4AC8-867C-2E20862531D0}"/>
              </a:ext>
            </a:extLst>
          </p:cNvPr>
          <p:cNvSpPr txBox="1"/>
          <p:nvPr/>
        </p:nvSpPr>
        <p:spPr>
          <a:xfrm>
            <a:off x="681645" y="1690694"/>
            <a:ext cx="49710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Instalacja fotowoltaiczna (</a:t>
            </a:r>
            <a:r>
              <a:rPr lang="pl-PL" dirty="0" err="1"/>
              <a:t>mikroinstalacja</a:t>
            </a:r>
            <a:r>
              <a:rPr lang="pl-PL" dirty="0"/>
              <a:t>) służy do produkcji energii elektrycznej na potrzeby własne gospodarstwa domowego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Instalacja PV umożliwia bieżące korzystanie z energii wyprodukowanej przez ogniwa fotowoltaiczne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err="1"/>
              <a:t>Mikroinstalacja</a:t>
            </a:r>
            <a:r>
              <a:rPr lang="pl-PL" dirty="0"/>
              <a:t> fotowoltaiczna przesyła nadwyżki wyprodukowanej energii do sieci publicznej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154573B-9A7D-40EC-8050-4DDD61A77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5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B45397-F43F-4BD7-B0F9-3682BCB6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12397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/>
              <a:t>PRODUKCJA ENERGII Z INSTALACJI PV O MOCY </a:t>
            </a:r>
            <a:br>
              <a:rPr lang="pl-PL" sz="3000" b="1" dirty="0"/>
            </a:br>
            <a:r>
              <a:rPr lang="pl-PL" sz="3000" b="1" dirty="0"/>
              <a:t>1 </a:t>
            </a:r>
            <a:r>
              <a:rPr lang="pl-PL" sz="3000" b="1" dirty="0" err="1"/>
              <a:t>kWp</a:t>
            </a:r>
            <a:r>
              <a:rPr lang="pl-PL" sz="3000" b="1" dirty="0"/>
              <a:t> W POLSCE W SKALI ROKU</a:t>
            </a:r>
          </a:p>
        </p:txBody>
      </p:sp>
      <p:pic>
        <p:nvPicPr>
          <p:cNvPr id="1026" name="Picture 2" descr="profil produkcji energii z instalacji fotowoltaicznej">
            <a:extLst>
              <a:ext uri="{FF2B5EF4-FFF2-40B4-BE49-F238E27FC236}">
                <a16:creationId xmlns:a16="http://schemas.microsoft.com/office/drawing/2014/main" id="{332DE8F2-A91D-400D-B6F1-310CF886DB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6838" y="2341746"/>
            <a:ext cx="7216787" cy="381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0901174-F094-4D5C-AF01-8ACFCD495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99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E7ACA9-1381-4755-A760-D313C7A1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ELEMENTY INSTALACJI FOTOWOLTAICZNEJ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6B00C8C-FBE1-4748-8432-C60147235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898" y="1178507"/>
            <a:ext cx="6518563" cy="53951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D341177-C47E-47ED-AF27-898A32310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78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402B73-41D5-4C85-9B2D-BC6B35531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MODUŁY FOTOWOLTAICZNE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5A31D51-9E6A-429A-85A6-0F7A2BF59108}"/>
              </a:ext>
            </a:extLst>
          </p:cNvPr>
          <p:cNvSpPr txBox="1"/>
          <p:nvPr/>
        </p:nvSpPr>
        <p:spPr>
          <a:xfrm>
            <a:off x="5791205" y="2390436"/>
            <a:ext cx="53803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Ogniwa fotowoltaiczne zamieniają energię słoneczną w energię elektryczną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Z panel fotowoltaiczny o mocy 1 </a:t>
            </a:r>
            <a:r>
              <a:rPr lang="pl-PL" dirty="0" err="1"/>
              <a:t>kWp</a:t>
            </a:r>
            <a:r>
              <a:rPr lang="pl-PL" dirty="0"/>
              <a:t>  można uzyskać  ok. 1000 kWh/rok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Instalacja fotowoltaiczna o mocy 1 </a:t>
            </a:r>
            <a:r>
              <a:rPr lang="pl-PL" dirty="0" err="1"/>
              <a:t>kWp</a:t>
            </a:r>
            <a:r>
              <a:rPr lang="pl-PL" dirty="0"/>
              <a:t>  zajmuję powierzchnię  ok. 5,2 m2  - przy mocy </a:t>
            </a:r>
            <a:r>
              <a:rPr lang="pl-PL" dirty="0" err="1"/>
              <a:t>panela</a:t>
            </a:r>
            <a:r>
              <a:rPr lang="pl-PL" dirty="0"/>
              <a:t> 320Wp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92A664D-3DB3-4B52-A756-D783F7B7D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549" y="1409080"/>
            <a:ext cx="2800351" cy="45434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4392ECD-4F52-42FD-9C9F-BE8E5412B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08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36C50C-492B-488B-9F0E-B6BDDD42F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BUDOWA PANELA FOTOWOLTAICZNEGO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93AEED8-09D3-4C85-BCC8-C84EAABAB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632" y="2335436"/>
            <a:ext cx="6557197" cy="299296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96DBB59-77B2-4F8B-9F8A-AA95D772ACCB}"/>
              </a:ext>
            </a:extLst>
          </p:cNvPr>
          <p:cNvSpPr txBox="1"/>
          <p:nvPr/>
        </p:nvSpPr>
        <p:spPr>
          <a:xfrm>
            <a:off x="622856" y="2273787"/>
            <a:ext cx="395177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/>
              <a:t>Rama aluminiowa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/>
              <a:t>Szklana pokrywa o niskiej zawartości żelaza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/>
              <a:t>Górna folia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/>
              <a:t>Krystaliczne ogniwo krzemowe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/>
              <a:t>Dolna folia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/>
              <a:t>Ochronna folia spodnia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3FE1775-9423-48F2-9F6F-BC4BC40A6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0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ECAB8D-430F-4F52-B521-C31B2710B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566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/>
              <a:t>PRZYKŁADOWE DANE TECHNICZNE PANELA FOTOWOLTAICZNEGO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C320C62-51FA-4959-A3FF-4AB9122D2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8338" y="1481930"/>
            <a:ext cx="4133850" cy="4691223"/>
          </a:xfrm>
          <a:prstGeom prst="rect">
            <a:avLst/>
          </a:prstGeom>
        </p:spPr>
      </p:pic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47A57E8C-DA31-4DD3-BFB4-2230F577E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512918"/>
              </p:ext>
            </p:extLst>
          </p:nvPr>
        </p:nvGraphicFramePr>
        <p:xfrm>
          <a:off x="493620" y="2641490"/>
          <a:ext cx="5508787" cy="20193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49579">
                  <a:extLst>
                    <a:ext uri="{9D8B030D-6E8A-4147-A177-3AD203B41FA5}">
                      <a16:colId xmlns:a16="http://schemas.microsoft.com/office/drawing/2014/main" val="4186410531"/>
                    </a:ext>
                  </a:extLst>
                </a:gridCol>
                <a:gridCol w="1272187">
                  <a:extLst>
                    <a:ext uri="{9D8B030D-6E8A-4147-A177-3AD203B41FA5}">
                      <a16:colId xmlns:a16="http://schemas.microsoft.com/office/drawing/2014/main" val="1548338974"/>
                    </a:ext>
                  </a:extLst>
                </a:gridCol>
                <a:gridCol w="1987021">
                  <a:extLst>
                    <a:ext uri="{9D8B030D-6E8A-4147-A177-3AD203B41FA5}">
                      <a16:colId xmlns:a16="http://schemas.microsoft.com/office/drawing/2014/main" val="4044902310"/>
                    </a:ext>
                  </a:extLst>
                </a:gridCol>
              </a:tblGrid>
              <a:tr h="40386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Panel fotowoltaiczny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Wartość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Jednostka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041324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r>
                        <a:rPr lang="pl-PL" dirty="0"/>
                        <a:t>Masa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kg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698911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r>
                        <a:rPr lang="pl-PL" dirty="0"/>
                        <a:t>Długość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1637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mm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71255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r>
                        <a:rPr lang="pl-PL" dirty="0"/>
                        <a:t>Szerokość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mm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055488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r>
                        <a:rPr lang="pl-PL" dirty="0"/>
                        <a:t>Wysokość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494469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158B4035-E763-4E8A-A95C-DECEEF571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FAD6A8-338A-48D4-826F-913B3C34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OPTYMALNE NACHYLENIE PANELI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7BABF4E-66A0-4244-A7C2-C1A6AC1547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20" y="1690688"/>
            <a:ext cx="7526280" cy="330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5BE64F1-A98B-4E2A-80E2-95C3A5D4DD30}"/>
              </a:ext>
            </a:extLst>
          </p:cNvPr>
          <p:cNvSpPr txBox="1"/>
          <p:nvPr/>
        </p:nvSpPr>
        <p:spPr>
          <a:xfrm>
            <a:off x="838200" y="5486439"/>
            <a:ext cx="1089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u="sng" dirty="0"/>
              <a:t>Optymalnym kątem montażu w kontekście produkcji rocznej jest kąt ok. 30 stopni oraz kierunek południowy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B29AD3E-CD8F-45A1-BE88-F9BA728FF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19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A3254505-F6C8-40F1-9FB1-4FCDE90AE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77DDD62-4839-4ED9-BF75-B93ECB941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85" y="454491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PRZYKŁADY MONTAŻU PANELI FOTOWOLTAICZNYCH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43ACA0C-358E-42C8-A138-9FBA2A5B8F8F}"/>
              </a:ext>
            </a:extLst>
          </p:cNvPr>
          <p:cNvSpPr txBox="1"/>
          <p:nvPr/>
        </p:nvSpPr>
        <p:spPr>
          <a:xfrm>
            <a:off x="2030899" y="1463302"/>
            <a:ext cx="179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DACH SKOŚNY</a:t>
            </a:r>
          </a:p>
        </p:txBody>
      </p:sp>
      <p:pic>
        <p:nvPicPr>
          <p:cNvPr id="6" name="Picture 2" descr="http://www.selfa-pv.com/images/realizacje/olkusz1.jpg">
            <a:extLst>
              <a:ext uri="{FF2B5EF4-FFF2-40B4-BE49-F238E27FC236}">
                <a16:creationId xmlns:a16="http://schemas.microsoft.com/office/drawing/2014/main" id="{9A4E0DC5-17D3-4434-BFB2-70DFAABD2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41" y="1974574"/>
            <a:ext cx="2665243" cy="199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ttp://www.selfa-pv.com/images/realizacje/53.jpg">
            <a:extLst>
              <a:ext uri="{FF2B5EF4-FFF2-40B4-BE49-F238E27FC236}">
                <a16:creationId xmlns:a16="http://schemas.microsoft.com/office/drawing/2014/main" id="{F4C58E71-0C70-4FFF-B133-A83BA658C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30" y="4257392"/>
            <a:ext cx="2822265" cy="158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3C2F2EF-FFA2-421F-84D9-010ED2D0BDA4}"/>
              </a:ext>
            </a:extLst>
          </p:cNvPr>
          <p:cNvSpPr txBox="1"/>
          <p:nvPr/>
        </p:nvSpPr>
        <p:spPr>
          <a:xfrm>
            <a:off x="7964557" y="1410722"/>
            <a:ext cx="338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GRUNT</a:t>
            </a:r>
          </a:p>
        </p:txBody>
      </p:sp>
      <p:pic>
        <p:nvPicPr>
          <p:cNvPr id="20" name="Picture 3" descr="C:\Users\s.andrzej\Desktop\21801_003.jpg">
            <a:extLst>
              <a:ext uri="{FF2B5EF4-FFF2-40B4-BE49-F238E27FC236}">
                <a16:creationId xmlns:a16="http://schemas.microsoft.com/office/drawing/2014/main" id="{DC1FB76D-C1CD-4C96-A23F-D92C2EF4C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57" y="4185596"/>
            <a:ext cx="3389243" cy="165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5EAB0F1A-7C56-4DB9-B5FD-E8FCDA15C1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509" y="1961912"/>
            <a:ext cx="2845043" cy="213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5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E1721CF7-6491-4DC6-8104-53DC86C60E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39" y="1742957"/>
            <a:ext cx="3233433" cy="4311243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443A0EB3-824D-4042-933E-BD2E9FDF1BEB}"/>
              </a:ext>
            </a:extLst>
          </p:cNvPr>
          <p:cNvSpPr txBox="1"/>
          <p:nvPr/>
        </p:nvSpPr>
        <p:spPr>
          <a:xfrm>
            <a:off x="5543236" y="896627"/>
            <a:ext cx="179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DACH PŁASKI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21" y="1742957"/>
            <a:ext cx="5718220" cy="428866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42EC70A-E0A3-42DE-8ADA-3546DAB62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23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DC41E3-85DF-4A62-A9DC-E90A9DA1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FALOWNIK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356B7C0-EB6B-4859-AD83-F398950E1227}"/>
              </a:ext>
            </a:extLst>
          </p:cNvPr>
          <p:cNvSpPr txBox="1"/>
          <p:nvPr/>
        </p:nvSpPr>
        <p:spPr>
          <a:xfrm>
            <a:off x="898599" y="2124442"/>
            <a:ext cx="5748386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17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Zmienia prąd stały paneli fotowoltaicznych na prąd zmienny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Zarządza „dystrybucją” wyprodukowanej energii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Wyświetla informacje o stanie systemu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Zlicza ilość energię wytworzonej w ciągu ostatniego dnia, miesiąca, roku od momentu zainstalowania falownika</a:t>
            </a:r>
          </a:p>
          <a:p>
            <a:pPr algn="just"/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Sygnalizuje błędy systemu PV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Posiada niezbędne systemy zabezpieczeń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17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1700" dirty="0"/>
          </a:p>
        </p:txBody>
      </p:sp>
      <p:pic>
        <p:nvPicPr>
          <p:cNvPr id="1026" name="Picture 2" descr="C:\Users\s.andrzej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124442"/>
            <a:ext cx="3324225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6472BE3-9919-44AE-AD33-1ADF66FF4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6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0E432CA6-3413-491F-83B0-E6BADD59E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7A30408-CBF7-4E95-BCFE-8954FAB9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ZAKRES PROJEKTU</a:t>
            </a:r>
            <a:endParaRPr lang="pl-PL" sz="4000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DDB69DEB-FC55-431E-A2F7-4A1E4C9FC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MONTAŻ INSTALACJI FOTOWOLTAICZNYCH 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11AD0CE8-E1D0-44A3-ABDD-B6A522979B8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000" dirty="0">
              <a:latin typeface="Calibri (Tekst podstawowy)"/>
            </a:endParaRPr>
          </a:p>
        </p:txBody>
      </p:sp>
      <p:graphicFrame>
        <p:nvGraphicFramePr>
          <p:cNvPr id="12" name="Tabela 6">
            <a:extLst>
              <a:ext uri="{FF2B5EF4-FFF2-40B4-BE49-F238E27FC236}">
                <a16:creationId xmlns:a16="http://schemas.microsoft.com/office/drawing/2014/main" id="{14ACF3DB-E813-4254-9A38-EA208E2DD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806858"/>
              </p:ext>
            </p:extLst>
          </p:nvPr>
        </p:nvGraphicFramePr>
        <p:xfrm>
          <a:off x="1635546" y="3414141"/>
          <a:ext cx="8926945" cy="20839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26945">
                  <a:extLst>
                    <a:ext uri="{9D8B030D-6E8A-4147-A177-3AD203B41FA5}">
                      <a16:colId xmlns:a16="http://schemas.microsoft.com/office/drawing/2014/main" val="128314657"/>
                    </a:ext>
                  </a:extLst>
                </a:gridCol>
              </a:tblGrid>
              <a:tr h="2083981">
                <a:tc>
                  <a:txBody>
                    <a:bodyPr/>
                    <a:lstStyle/>
                    <a:p>
                      <a:pPr algn="ctr"/>
                      <a:r>
                        <a:rPr lang="pl-PL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3200" baseline="0" dirty="0">
                          <a:solidFill>
                            <a:schemeClr val="tx1"/>
                          </a:solidFill>
                        </a:rPr>
                        <a:t>mocy znamionowej : 2,56; 3,2; 3,52; 3,84; 4,16 </a:t>
                      </a:r>
                      <a:r>
                        <a:rPr lang="pl-PL" sz="3200" baseline="0" dirty="0" err="1">
                          <a:solidFill>
                            <a:schemeClr val="tx1"/>
                          </a:solidFill>
                        </a:rPr>
                        <a:t>kWp</a:t>
                      </a:r>
                      <a:r>
                        <a:rPr lang="pl-PL" sz="3200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pPr algn="ctr"/>
                      <a:endParaRPr lang="pl-PL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sz="3200" dirty="0">
                          <a:solidFill>
                            <a:schemeClr val="tx1"/>
                          </a:solidFill>
                        </a:rPr>
                        <a:t>o łącznej mocy 656,32 </a:t>
                      </a:r>
                      <a:r>
                        <a:rPr lang="pl-PL" sz="3200" dirty="0" err="1">
                          <a:solidFill>
                            <a:schemeClr val="tx1"/>
                          </a:solidFill>
                        </a:rPr>
                        <a:t>kWp</a:t>
                      </a:r>
                      <a:endParaRPr lang="pl-PL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14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011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382C47-EBD8-42E4-A21A-6C32B1509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ZABEZPIECZENIA AC I DC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4217FC1-EFFB-4D89-BF83-A1F1C0C6543B}"/>
              </a:ext>
            </a:extLst>
          </p:cNvPr>
          <p:cNvSpPr txBox="1"/>
          <p:nvPr/>
        </p:nvSpPr>
        <p:spPr>
          <a:xfrm>
            <a:off x="608985" y="1452767"/>
            <a:ext cx="5008207" cy="49398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/>
              <a:t>Zabezpieczenia zmiennoprądowe (AC) oraz stałoprądowe (DC) </a:t>
            </a:r>
            <a:r>
              <a:rPr lang="pl-PL" dirty="0"/>
              <a:t>to części systemu, których zadaniem jest ochrona całego układu przed przepięciami prądowymi i sprzężeniami. W ten sposób zabezpieczają pracę paneli fotowoltaicznych oraz falownika. </a:t>
            </a:r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>
              <a:lnSpc>
                <a:spcPct val="150000"/>
              </a:lnSpc>
            </a:pPr>
            <a:r>
              <a:rPr lang="pl-PL" dirty="0"/>
              <a:t>W systemach stosowane są dwa typy ograniczników: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na prąd zmienny (AC)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prąd stały (DC).</a:t>
            </a:r>
          </a:p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138" y="1156166"/>
            <a:ext cx="4210932" cy="553301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E1A5069-DF59-4A68-8E9B-B38365187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1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EB9E9744-8ED1-4A4A-8E9F-520844F92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43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5000" b="1" dirty="0"/>
              <a:t>ZALECENIA I WYMOGI DO WYKONANIA PRZEZ PRZYSZŁEGO UŻYTKOWNIKA INSTALACJI FOTOWOLTAICZNEJ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037DB4E-DCE5-4BD8-B2C9-2288907A2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09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DB785D6-DDB4-4800-AF5D-A01863E238DC}"/>
              </a:ext>
            </a:extLst>
          </p:cNvPr>
          <p:cNvSpPr txBox="1"/>
          <p:nvPr/>
        </p:nvSpPr>
        <p:spPr>
          <a:xfrm>
            <a:off x="748148" y="1230286"/>
            <a:ext cx="1039090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2400" b="1" dirty="0"/>
              <a:t>Instalacja różnicowo-prądowa</a:t>
            </a:r>
          </a:p>
          <a:p>
            <a:endParaRPr lang="pl-PL" b="1" dirty="0"/>
          </a:p>
          <a:p>
            <a:pPr>
              <a:lnSpc>
                <a:spcPct val="150000"/>
              </a:lnSpc>
            </a:pPr>
            <a:r>
              <a:rPr lang="pl-PL" dirty="0"/>
              <a:t>Zaleca się wykonanie, we własnym zakresie, przed rozpoczęciem montażu systemu fotowoltaicznego, instalacji z zastosowaniem włączników różnicowo-prądowych z potwierdzeniem od instalatora z uprawnieniami, że wykonana instalacja różnicowo prądowa została wykonana prawidłowo zgodnie z obowiązującymi normami PN-HD 60364</a:t>
            </a:r>
          </a:p>
          <a:p>
            <a:endParaRPr lang="pl-PL" b="1" dirty="0"/>
          </a:p>
          <a:p>
            <a:pPr marL="342900" indent="-342900">
              <a:buFont typeface="+mj-lt"/>
              <a:buAutoNum type="arabicPeriod" startAt="2"/>
            </a:pPr>
            <a:r>
              <a:rPr lang="pl-PL" sz="2400" b="1" dirty="0"/>
              <a:t>Instalacja uziemienia budynku</a:t>
            </a:r>
          </a:p>
          <a:p>
            <a:endParaRPr lang="pl-PL" b="1" dirty="0"/>
          </a:p>
          <a:p>
            <a:pPr>
              <a:lnSpc>
                <a:spcPct val="150000"/>
              </a:lnSpc>
            </a:pPr>
            <a:r>
              <a:rPr lang="pl-PL" dirty="0"/>
              <a:t>Zaleca się wykonanie we własnym zakresie uziemienia we własnej instalacji elektrycznej. Wykonawca wykona uziemienie instalacji PV.</a:t>
            </a:r>
          </a:p>
          <a:p>
            <a:pPr marL="342900" indent="-342900">
              <a:buFont typeface="+mj-lt"/>
              <a:buAutoNum type="arabicPeriod" startAt="2"/>
            </a:pPr>
            <a:endParaRPr lang="pl-PL" b="1" dirty="0"/>
          </a:p>
          <a:p>
            <a:endParaRPr lang="pl-PL" b="1" dirty="0"/>
          </a:p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83A14D8-6A2F-48D8-8E3B-A15E1505A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29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5AD489D9-3AAC-4776-89EF-071DE2D2CE32}"/>
              </a:ext>
            </a:extLst>
          </p:cNvPr>
          <p:cNvSpPr txBox="1"/>
          <p:nvPr/>
        </p:nvSpPr>
        <p:spPr>
          <a:xfrm>
            <a:off x="748148" y="1230289"/>
            <a:ext cx="103909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pl-PL" sz="2400" b="1" dirty="0"/>
              <a:t>Opinia kominiarska</a:t>
            </a:r>
          </a:p>
          <a:p>
            <a:endParaRPr lang="pl-PL" b="1" dirty="0"/>
          </a:p>
          <a:p>
            <a:pPr>
              <a:lnSpc>
                <a:spcPct val="150000"/>
              </a:lnSpc>
            </a:pPr>
            <a:r>
              <a:rPr lang="pl-PL" dirty="0"/>
              <a:t>W przypadku prowadzenia przewodów elektrycznych wolnym, nieużywanym przewodem kominowym lub wentylacyjnym właściciel zobowiązany jest do przekazania Wykonawcy do dnia montażu dokumentu potwierdzającego przekształcenie na kanał techniczny (opinii kominiarskiej)</a:t>
            </a:r>
          </a:p>
          <a:p>
            <a:pPr>
              <a:lnSpc>
                <a:spcPct val="150000"/>
              </a:lnSpc>
            </a:pPr>
            <a:endParaRPr lang="pl-PL" dirty="0"/>
          </a:p>
          <a:p>
            <a:endParaRPr lang="pl-PL" b="1" dirty="0"/>
          </a:p>
          <a:p>
            <a:pPr marL="457200" indent="-457200">
              <a:buFont typeface="+mj-lt"/>
              <a:buAutoNum type="arabicPeriod" startAt="4"/>
            </a:pPr>
            <a:r>
              <a:rPr lang="pl-PL" sz="2400" b="1" dirty="0"/>
              <a:t>Wymiana lub dołożenie krokwi </a:t>
            </a:r>
          </a:p>
          <a:p>
            <a:endParaRPr lang="pl-PL" b="1" dirty="0"/>
          </a:p>
          <a:p>
            <a:r>
              <a:rPr lang="pl-PL" dirty="0"/>
              <a:t>W przypadku stwierdzenia konieczności wzmocnienia konstrukcji zaleca się wymianę lub dołożenie krokwi</a:t>
            </a:r>
            <a:endParaRPr lang="pl-PL" b="1" dirty="0"/>
          </a:p>
          <a:p>
            <a:endParaRPr lang="pl-PL" b="1" dirty="0"/>
          </a:p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8E79038-A130-4B76-82EF-9DDE3198A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52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CA4B56-B09F-4ABD-B0C7-456CD57B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PRZYŁĄCZENIE MIKROINSTALACJI DO ZAKŁADU ENERGETYCZNEGO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31024A2-9D0E-465A-AB7F-A33E4B744DF0}"/>
              </a:ext>
            </a:extLst>
          </p:cNvPr>
          <p:cNvSpPr/>
          <p:nvPr/>
        </p:nvSpPr>
        <p:spPr>
          <a:xfrm>
            <a:off x="838200" y="2339109"/>
            <a:ext cx="50804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pl-PL" b="1" dirty="0"/>
          </a:p>
          <a:p>
            <a:pPr marL="342900" indent="-342900">
              <a:buFont typeface="+mj-lt"/>
              <a:buAutoNum type="arabicPeriod"/>
            </a:pPr>
            <a:r>
              <a:rPr lang="pl-PL" b="1" dirty="0"/>
              <a:t>   Montaż instalacji PV, wykonanie pomiarów </a:t>
            </a:r>
          </a:p>
          <a:p>
            <a:pPr marL="342900" indent="-342900">
              <a:buFont typeface="+mj-lt"/>
              <a:buAutoNum type="arabicPeriod"/>
            </a:pPr>
            <a:endParaRPr lang="pl-PL" b="1" dirty="0"/>
          </a:p>
          <a:p>
            <a:pPr marL="514350" indent="-514350">
              <a:buAutoNum type="arabicPeriod"/>
            </a:pPr>
            <a:r>
              <a:rPr lang="pl-PL" b="1" dirty="0"/>
              <a:t>Złożenie wniosku do Zakładu Energetycznego</a:t>
            </a:r>
          </a:p>
          <a:p>
            <a:pPr marL="514350" indent="-514350">
              <a:buAutoNum type="arabicPeriod"/>
            </a:pPr>
            <a:endParaRPr lang="pl-PL" b="1" dirty="0"/>
          </a:p>
          <a:p>
            <a:pPr marL="514350" indent="-514350">
              <a:buAutoNum type="arabicPeriod"/>
            </a:pPr>
            <a:r>
              <a:rPr lang="pl-PL" b="1" dirty="0"/>
              <a:t>Podpisanie umowy z Zakładem Energetycznym</a:t>
            </a:r>
          </a:p>
          <a:p>
            <a:pPr marL="514350" indent="-514350">
              <a:buAutoNum type="arabicPeriod"/>
            </a:pPr>
            <a:endParaRPr lang="pl-PL" b="1" dirty="0"/>
          </a:p>
          <a:p>
            <a:pPr marL="514350" indent="-514350" algn="just">
              <a:buAutoNum type="arabicPeriod"/>
            </a:pPr>
            <a:r>
              <a:rPr lang="pl-PL" b="1" dirty="0"/>
              <a:t>Montaż licznika dwukierunkowego </a:t>
            </a:r>
            <a:br>
              <a:rPr lang="pl-PL" b="1" dirty="0"/>
            </a:br>
            <a:r>
              <a:rPr lang="pl-PL" b="1" dirty="0"/>
              <a:t>i uruchomienie instalacji</a:t>
            </a:r>
          </a:p>
        </p:txBody>
      </p:sp>
      <p:pic>
        <p:nvPicPr>
          <p:cNvPr id="3075" name="Picture 3" descr="C:\Users\s.andrzej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992" y="2627270"/>
            <a:ext cx="4698961" cy="220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BAF3FAB-E1C3-4112-9801-0D1AEC9C7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85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F7DD9C-E107-4F51-897B-AD2F134EE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548641"/>
            <a:ext cx="11132127" cy="1343256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/>
              <a:t>INFORMACJE NIEZBĘDNE DO POPRAWNEGO WYPEŁNIENIA WNIOSKU DO ZAKŁADU ENERGETYCZNEGO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556C94B-B5C2-4EE6-AC76-780D29F40C7D}"/>
              </a:ext>
            </a:extLst>
          </p:cNvPr>
          <p:cNvSpPr txBox="1"/>
          <p:nvPr/>
        </p:nvSpPr>
        <p:spPr>
          <a:xfrm>
            <a:off x="529941" y="1709017"/>
            <a:ext cx="11132127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b="1" dirty="0"/>
              <a:t>OKREŚLENIE ZGŁOSZENIA</a:t>
            </a:r>
          </a:p>
          <a:p>
            <a:endParaRPr lang="pl-PL" b="1" dirty="0"/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pl-PL" sz="1700" dirty="0"/>
              <a:t>	przyłączenie nowej </a:t>
            </a:r>
            <a:r>
              <a:rPr lang="pl-PL" sz="1700" dirty="0" err="1"/>
              <a:t>mikroinstalacji</a:t>
            </a:r>
            <a:endParaRPr lang="pl-PL" sz="1700" dirty="0"/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pl-PL" sz="1700" dirty="0"/>
              <a:t> 	aktualizacja danych przyłączonej </a:t>
            </a:r>
            <a:r>
              <a:rPr lang="pl-PL" sz="1700" dirty="0" err="1"/>
              <a:t>mikroinstalacji</a:t>
            </a:r>
            <a:endParaRPr lang="pl-PL" sz="1700" dirty="0"/>
          </a:p>
          <a:p>
            <a:pPr>
              <a:lnSpc>
                <a:spcPct val="150000"/>
              </a:lnSpc>
            </a:pPr>
            <a:endParaRPr lang="pl-PL" sz="1700" dirty="0"/>
          </a:p>
          <a:p>
            <a:pPr>
              <a:lnSpc>
                <a:spcPct val="150000"/>
              </a:lnSpc>
            </a:pPr>
            <a:r>
              <a:rPr lang="pl-PL" sz="1700" b="1" dirty="0"/>
              <a:t>W przypadku aktualizacji danych </a:t>
            </a:r>
            <a:r>
              <a:rPr lang="pl-PL" sz="1700" dirty="0"/>
              <a:t>przyłączonej </a:t>
            </a:r>
            <a:r>
              <a:rPr lang="pl-PL" sz="1700" dirty="0" err="1"/>
              <a:t>mikroinstalacji</a:t>
            </a:r>
            <a:r>
              <a:rPr lang="pl-PL" sz="1700" dirty="0"/>
              <a:t> należy przygotować dane istniejącego już zestawu, w tym: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700" dirty="0"/>
              <a:t>Model, typ, producent paneli fotowoltaicznych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700" dirty="0"/>
              <a:t>Moc zainstalowana [kW]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700" dirty="0"/>
              <a:t>Ilość paneli fotowoltaicznych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700" dirty="0"/>
              <a:t>Model, typ, producent falownika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700" dirty="0"/>
              <a:t>Moc maksymalna [kW]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12DEC0F-0886-4583-ADF8-520DFE515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83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58231BB6-42FE-4F85-A390-54891B84E515}"/>
              </a:ext>
            </a:extLst>
          </p:cNvPr>
          <p:cNvSpPr txBox="1"/>
          <p:nvPr/>
        </p:nvSpPr>
        <p:spPr>
          <a:xfrm>
            <a:off x="957694" y="758057"/>
            <a:ext cx="1094162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pl-PL" b="1" dirty="0"/>
              <a:t>DANE ZGŁASZAJĄCEGO</a:t>
            </a:r>
          </a:p>
          <a:p>
            <a:endParaRPr lang="pl-PL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Osobą Zgłaszającą jest osoba z którą Zakład Energetyczny zawarł umowę oraz która widnieje na wszystkich rachunkach, fakturach pochodzących z Zakładu Energetycznego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Podpis na wniosku może złożyć tylko osoba Zgłaszająca przyłączenie </a:t>
            </a:r>
            <a:r>
              <a:rPr lang="pl-PL" dirty="0" err="1"/>
              <a:t>mikroinstalacji</a:t>
            </a:r>
            <a:endParaRPr lang="pl-PL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pl-PL" b="1" dirty="0"/>
              <a:t>DANE OBIEKTU PRZYŁĄCZONEGO DO SIECI</a:t>
            </a:r>
          </a:p>
          <a:p>
            <a:pPr>
              <a:lnSpc>
                <a:spcPct val="150000"/>
              </a:lnSpc>
            </a:pPr>
            <a:endParaRPr lang="pl-PL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b="1" dirty="0"/>
          </a:p>
        </p:txBody>
      </p:sp>
      <p:graphicFrame>
        <p:nvGraphicFramePr>
          <p:cNvPr id="10" name="Tabela 10">
            <a:extLst>
              <a:ext uri="{FF2B5EF4-FFF2-40B4-BE49-F238E27FC236}">
                <a16:creationId xmlns:a16="http://schemas.microsoft.com/office/drawing/2014/main" id="{88DF1588-1A8C-441D-AC45-1C4645C6C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42457"/>
              </p:ext>
            </p:extLst>
          </p:nvPr>
        </p:nvGraphicFramePr>
        <p:xfrm>
          <a:off x="1499990" y="3778134"/>
          <a:ext cx="8127999" cy="1478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1571">
                  <a:extLst>
                    <a:ext uri="{9D8B030D-6E8A-4147-A177-3AD203B41FA5}">
                      <a16:colId xmlns:a16="http://schemas.microsoft.com/office/drawing/2014/main" val="3636543980"/>
                    </a:ext>
                  </a:extLst>
                </a:gridCol>
                <a:gridCol w="4857095">
                  <a:extLst>
                    <a:ext uri="{9D8B030D-6E8A-4147-A177-3AD203B41FA5}">
                      <a16:colId xmlns:a16="http://schemas.microsoft.com/office/drawing/2014/main" val="27170368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19800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Lp.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Informacja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pl-PL" dirty="0"/>
                        <a:t>Informacje znajdują się umowie z dostawcą lub fakturze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944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Numer licznika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388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Kod PPE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78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Istniejąca moc przyłączeniowa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105078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1236B1B2-C5DA-468C-A486-9BF79AF71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45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3ADAC6-6AF0-44C6-BDF3-71AC17CD0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FAKTURA Z DOSTAWCĄ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1A4CA10-6948-44E1-B817-3C8A303AB9FC}"/>
              </a:ext>
            </a:extLst>
          </p:cNvPr>
          <p:cNvSpPr txBox="1"/>
          <p:nvPr/>
        </p:nvSpPr>
        <p:spPr>
          <a:xfrm>
            <a:off x="548641" y="2660187"/>
            <a:ext cx="35374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b="1" dirty="0"/>
              <a:t>2. Kod PPE</a:t>
            </a:r>
          </a:p>
          <a:p>
            <a:pPr algn="just"/>
            <a:endParaRPr lang="pl-PL" sz="2200" b="1" dirty="0"/>
          </a:p>
          <a:p>
            <a:pPr algn="just"/>
            <a:r>
              <a:rPr lang="pl-PL" sz="2200" b="1" dirty="0"/>
              <a:t>3. Moc umowna = istniejąca moc przyłączeniowa</a:t>
            </a:r>
          </a:p>
          <a:p>
            <a:pPr algn="just"/>
            <a:endParaRPr lang="pl-PL" sz="2200" b="1" dirty="0"/>
          </a:p>
          <a:p>
            <a:pPr algn="just"/>
            <a:r>
              <a:rPr lang="pl-PL" sz="2200" b="1" dirty="0"/>
              <a:t>6. Numer licznika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9D74712-CA54-40F6-9BE9-A74663E01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139" y="1690688"/>
            <a:ext cx="7391400" cy="40386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EADB4D1-9506-4FAE-8698-158EA2B4B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515" y="-8388"/>
            <a:ext cx="6258979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96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1C1195D-FF29-4790-B014-0C4A1F8204E4}"/>
              </a:ext>
            </a:extLst>
          </p:cNvPr>
          <p:cNvSpPr txBox="1"/>
          <p:nvPr/>
        </p:nvSpPr>
        <p:spPr>
          <a:xfrm>
            <a:off x="742604" y="2797365"/>
            <a:ext cx="1070679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pl-PL" b="1" dirty="0"/>
              <a:t>POZOSTAŁE DOKUMENTY</a:t>
            </a:r>
          </a:p>
          <a:p>
            <a:endParaRPr lang="pl-PL" dirty="0"/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pl-PL" dirty="0"/>
              <a:t>Schemat instalacji elektrycznej obiektu przedstawiający sposób podłączenia </a:t>
            </a:r>
            <a:r>
              <a:rPr lang="pl-PL" dirty="0" err="1"/>
              <a:t>mikroinstalacji</a:t>
            </a:r>
            <a:endParaRPr lang="pl-PL" dirty="0"/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pl-PL" dirty="0"/>
              <a:t>Informacja o nastawach podstawowych zabezpieczeń i układu sterowania mocą bierną w falowniku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pl-PL" dirty="0"/>
              <a:t>Dokumentacja techniczna zawierająca parametry techniczne, charakterystykę ruchową i eksploatacyjną przyłączanych </a:t>
            </a:r>
            <a:r>
              <a:rPr lang="pl-PL" dirty="0" err="1"/>
              <a:t>mikroinstalacji</a:t>
            </a:r>
            <a:endParaRPr lang="pl-PL" dirty="0"/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pl-PL" dirty="0"/>
              <a:t>Certyfikat sprzętu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A4C9E9B-1F85-4E4F-9112-6FD1EE8D7D89}"/>
              </a:ext>
            </a:extLst>
          </p:cNvPr>
          <p:cNvSpPr txBox="1"/>
          <p:nvPr/>
        </p:nvSpPr>
        <p:spPr>
          <a:xfrm>
            <a:off x="742604" y="881150"/>
            <a:ext cx="9958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pl-PL" b="1" dirty="0"/>
              <a:t>POZOSTAŁE INFORMACJE</a:t>
            </a:r>
          </a:p>
          <a:p>
            <a:endParaRPr lang="pl-PL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Lokalizacja głównego licznika: przy ogrodzeniu, na zewnątrz budynku, wewnątrz budynku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Rodzaj przyłącza: napowietrzne czy ziemne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92C4B0A-409C-4BFC-825B-31F2746A4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72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A5F33771-977D-43DC-B947-2B33DD751368}"/>
              </a:ext>
            </a:extLst>
          </p:cNvPr>
          <p:cNvSpPr txBox="1"/>
          <p:nvPr/>
        </p:nvSpPr>
        <p:spPr>
          <a:xfrm>
            <a:off x="692728" y="881149"/>
            <a:ext cx="9958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pl-PL" b="1" dirty="0"/>
              <a:t>PEŁNOMOCNICTWO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dla osób upoważnionych przez Zgłaszającego do występowania w jego imieniu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34BF2EE-349C-4C1D-B3C6-7D3E36C48F9D}"/>
              </a:ext>
            </a:extLst>
          </p:cNvPr>
          <p:cNvSpPr txBox="1"/>
          <p:nvPr/>
        </p:nvSpPr>
        <p:spPr>
          <a:xfrm>
            <a:off x="1014156" y="2593571"/>
            <a:ext cx="995864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u="sng" dirty="0"/>
              <a:t>W przypadku stwierdzenia przez Zakład Energetyczny jakichkolwiek nieprawidłowości w Zgłoszeniu przyłączenia </a:t>
            </a:r>
            <a:r>
              <a:rPr lang="pl-PL" b="1" u="sng" dirty="0" err="1"/>
              <a:t>mikroinstalacji</a:t>
            </a:r>
            <a:r>
              <a:rPr lang="pl-PL" b="1" u="sng" dirty="0"/>
              <a:t> do sieci -  odrzuca wniosek i informuje o konieczności prawidłowego uzupełniania zgłoszenia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3611990-BF6F-4117-BF37-DCF6FC3A5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7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1F8562-FAD7-4BE5-9FEB-CC2774E71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5477"/>
            <a:ext cx="10972800" cy="815608"/>
          </a:xfrm>
        </p:spPr>
        <p:txBody>
          <a:bodyPr>
            <a:normAutofit/>
          </a:bodyPr>
          <a:lstStyle/>
          <a:p>
            <a:r>
              <a:rPr lang="pl-PL" sz="4000" b="1" dirty="0"/>
              <a:t>CELE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4AF574-509F-445A-AEA4-A9B8DE884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37138"/>
            <a:ext cx="10972800" cy="527538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Zwiększenie poziomu wykorzystania energii pochodzącej ze źródeł odnawialnych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Zmniejszenie kosztów energii elektrycznej w gospodarstwach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l-PL" b="1" dirty="0"/>
              <a:t>   domowych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Efekt ekologiczny dla środowiska </a:t>
            </a:r>
          </a:p>
          <a:p>
            <a:pPr marL="0" indent="0">
              <a:lnSpc>
                <a:spcPct val="200000"/>
              </a:lnSpc>
              <a:buNone/>
            </a:pPr>
            <a:endParaRPr lang="pl-PL" b="1" dirty="0"/>
          </a:p>
          <a:p>
            <a:pPr marL="0" indent="0">
              <a:lnSpc>
                <a:spcPct val="200000"/>
              </a:lnSpc>
              <a:buNone/>
            </a:pPr>
            <a:endParaRPr lang="pl-PL" b="1" dirty="0"/>
          </a:p>
          <a:p>
            <a:pPr marL="0" indent="0">
              <a:lnSpc>
                <a:spcPct val="200000"/>
              </a:lnSpc>
              <a:buNone/>
            </a:pPr>
            <a:endParaRPr lang="pl-PL" b="1" dirty="0"/>
          </a:p>
          <a:p>
            <a:pPr marL="0" indent="0">
              <a:lnSpc>
                <a:spcPct val="200000"/>
              </a:lnSpc>
              <a:buNone/>
            </a:pPr>
            <a:endParaRPr lang="pl-PL" b="1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pl-PL" b="1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EEA3381-EE06-4C86-A8B4-1BA651199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83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6600" dirty="0"/>
          </a:p>
          <a:p>
            <a:pPr marL="0" indent="0" algn="ctr">
              <a:buNone/>
            </a:pPr>
            <a:r>
              <a:rPr lang="pl-PL" sz="6600" dirty="0"/>
              <a:t>DZIĘKUJEMY ZA UWAGĘ</a:t>
            </a:r>
          </a:p>
          <a:p>
            <a:pPr marL="0" indent="0" algn="ctr">
              <a:buNone/>
            </a:pPr>
            <a:endParaRPr lang="pl-PL" sz="6600" dirty="0"/>
          </a:p>
          <a:p>
            <a:pPr marL="0" indent="0" algn="ctr">
              <a:buNone/>
            </a:pPr>
            <a:endParaRPr lang="pl-PL" sz="1200" dirty="0"/>
          </a:p>
          <a:p>
            <a:pPr marL="0" indent="0" algn="ctr">
              <a:buNone/>
            </a:pPr>
            <a:endParaRPr lang="pl-PL" sz="1400" dirty="0"/>
          </a:p>
          <a:p>
            <a:pPr marL="0" indent="0" algn="r">
              <a:buNone/>
            </a:pPr>
            <a:r>
              <a:rPr lang="pl-PL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Życzymy Państwu samych słonecznych dni </a:t>
            </a:r>
            <a:r>
              <a:rPr lang="pl-PL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pl-PL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359EE50-2EA4-4FEF-B168-DC014CC9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7E2050-14C3-4F80-A9DD-5023225D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ENERGIA SŁONECZNA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42D9C06-3A72-46A0-BB68-4BDCCEECE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0496" y="1714360"/>
            <a:ext cx="4580060" cy="409092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F67C063-8F5D-46FC-94E2-6FF5A267103F}"/>
              </a:ext>
            </a:extLst>
          </p:cNvPr>
          <p:cNvSpPr txBox="1"/>
          <p:nvPr/>
        </p:nvSpPr>
        <p:spPr>
          <a:xfrm>
            <a:off x="556593" y="1714360"/>
            <a:ext cx="52213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energia słoneczna jest najbezpieczniejsza ze wszystkich źródeł uzyskiwania energii</a:t>
            </a:r>
          </a:p>
          <a:p>
            <a:pPr algn="just"/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 w ciągu 5 minut do ziemi dociera promieniowanie słoneczne równe rocznemu zapotrzebowaniu na energię naszej planety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do zewnętrznych warstw atmosfery, usytuowanych prostopadle do kierunku padania promieni słonecznych dociera strumień promieniowania równy 1367 W/m2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po przejściu przez atmosferę do powierzchni Ziemi dociera tylko ok. 1000 W/m2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8A599DA-A74F-40C0-9139-4D404E1B8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4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5822257-40DA-4612-9246-6539F8FBF3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4660" y="1600200"/>
            <a:ext cx="730268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DBE6F5A-4F46-4AF6-B99E-56E8284B4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4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4FF466E3-BC54-468A-ADB8-07A365E69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PROMIENIOWANIE SŁONECZNE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28" y="1482969"/>
            <a:ext cx="522463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99" y="1714134"/>
            <a:ext cx="4554537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652B7EF-4D59-4B9B-979D-2D20FA3FB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96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A08F56-5513-4F4C-8EF2-B0B6BDB2C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109"/>
            <a:ext cx="10515600" cy="1325563"/>
          </a:xfrm>
        </p:spPr>
        <p:txBody>
          <a:bodyPr/>
          <a:lstStyle/>
          <a:p>
            <a:r>
              <a:rPr lang="pl-PL" b="1" dirty="0"/>
              <a:t>PROMIENIOWANIE SŁONECZNE W POLSCE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B66CE54-A386-4B5F-9DA0-510DCD6EF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205" y="1267074"/>
            <a:ext cx="4399599" cy="477495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6BCC223-9EC5-4920-A38B-0AF73F96B12E}"/>
              </a:ext>
            </a:extLst>
          </p:cNvPr>
          <p:cNvSpPr txBox="1"/>
          <p:nvPr/>
        </p:nvSpPr>
        <p:spPr>
          <a:xfrm>
            <a:off x="5724940" y="1431292"/>
            <a:ext cx="52896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Roczna wielkość napromieniowania wynosi </a:t>
            </a:r>
            <a:br>
              <a:rPr lang="pl-PL" dirty="0"/>
            </a:br>
            <a:r>
              <a:rPr lang="pl-PL" dirty="0"/>
              <a:t>w zależności od położenia od 900 do 1200 kWh/m²</a:t>
            </a:r>
          </a:p>
          <a:p>
            <a:pPr algn="just"/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Rozkład promieniowania słonecznego jest nierównomierny w cyklu rocznym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W każdym rejonie występują okresowe zmiany nasłonecznienia, które wywołane są zjawiskami klimatycznymi, zachmurzeniem czy też zanieczyszczeniem powietrza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Roczna średnia suma nasłonecznienia w Polsce wynosi 1600 godzin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 Ok. 80% rocznego nasłonecznienia przypada na miesiące kwiecień-wrzesień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053F178-1B9F-4764-854F-AE11F2D82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4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2CC955-5BEA-4C5E-9A8A-F3A6315B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NASŁONECZNIENIE W POLSCE</a:t>
            </a:r>
          </a:p>
        </p:txBody>
      </p:sp>
      <p:graphicFrame>
        <p:nvGraphicFramePr>
          <p:cNvPr id="4" name="Symbol zastępczy zawartości 11">
            <a:extLst>
              <a:ext uri="{FF2B5EF4-FFF2-40B4-BE49-F238E27FC236}">
                <a16:creationId xmlns:a16="http://schemas.microsoft.com/office/drawing/2014/main" id="{1E6DB2B5-CEC6-4590-A4D6-1AA5DDB37C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257003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31DDA4A3-4313-40CA-9673-CA9BDEABA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84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3D6BBB3-E44B-4B91-8108-80289D3FA744}"/>
              </a:ext>
            </a:extLst>
          </p:cNvPr>
          <p:cNvSpPr txBox="1">
            <a:spLocks/>
          </p:cNvSpPr>
          <p:nvPr/>
        </p:nvSpPr>
        <p:spPr>
          <a:xfrm>
            <a:off x="838200" y="7213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/>
              <a:t>MOC PROMIENIOWANIA SŁONECZNEGO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97464B8-FE3C-4687-910B-66D7905A6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281" y="2046904"/>
            <a:ext cx="7591859" cy="386026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66AC82B-F0E7-4892-825A-EFAA726CF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515" y="1"/>
            <a:ext cx="6258979" cy="6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51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</TotalTime>
  <Words>868</Words>
  <Application>Microsoft Office PowerPoint</Application>
  <PresentationFormat>Panoramiczny</PresentationFormat>
  <Paragraphs>180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(Tekst podstawowy)</vt:lpstr>
      <vt:lpstr>Wingdings</vt:lpstr>
      <vt:lpstr>Motyw pakietu Office</vt:lpstr>
      <vt:lpstr>„Dostawa i montaż instalacji fotowoltaicznych w ramach projektu Słoneczna Żywiecczyzna II dla Gminy Ślemień, Łękawica, Świnna  </vt:lpstr>
      <vt:lpstr>ZAKRES PROJEKTU</vt:lpstr>
      <vt:lpstr>CELE</vt:lpstr>
      <vt:lpstr>ENERGIA SŁONECZNA</vt:lpstr>
      <vt:lpstr>Prezentacja programu PowerPoint</vt:lpstr>
      <vt:lpstr>PROMIENIOWANIE SŁONECZNE</vt:lpstr>
      <vt:lpstr>PROMIENIOWANIE SŁONECZNE W POLSCE</vt:lpstr>
      <vt:lpstr>NASŁONECZNIENIE W POLSCE</vt:lpstr>
      <vt:lpstr>Prezentacja programu PowerPoint</vt:lpstr>
      <vt:lpstr>INSTALACJA FOTOWOLTAICZNA</vt:lpstr>
      <vt:lpstr>PRODUKCJA ENERGII Z INSTALACJI PV O MOCY  1 kWp W POLSCE W SKALI ROKU</vt:lpstr>
      <vt:lpstr>ELEMENTY INSTALACJI FOTOWOLTAICZNEJ</vt:lpstr>
      <vt:lpstr>MODUŁY FOTOWOLTAICZNE</vt:lpstr>
      <vt:lpstr>BUDOWA PANELA FOTOWOLTAICZNEGO</vt:lpstr>
      <vt:lpstr>PRZYKŁADOWE DANE TECHNICZNE PANELA FOTOWOLTAICZNEGO</vt:lpstr>
      <vt:lpstr>OPTYMALNE NACHYLENIE PANELI</vt:lpstr>
      <vt:lpstr>PRZYKŁADY MONTAŻU PANELI FOTOWOLTAICZNYCH</vt:lpstr>
      <vt:lpstr>Prezentacja programu PowerPoint</vt:lpstr>
      <vt:lpstr>FALOWNIK</vt:lpstr>
      <vt:lpstr>ZABEZPIECZENIA AC I DC</vt:lpstr>
      <vt:lpstr>ZALECENIA I WYMOGI DO WYKONANIA PRZEZ PRZYSZŁEGO UŻYTKOWNIKA INSTALACJI FOTOWOLTAICZNEJ </vt:lpstr>
      <vt:lpstr>Prezentacja programu PowerPoint</vt:lpstr>
      <vt:lpstr>Prezentacja programu PowerPoint</vt:lpstr>
      <vt:lpstr>PRZYŁĄCZENIE MIKROINSTALACJI DO ZAKŁADU ENERGETYCZNEGO</vt:lpstr>
      <vt:lpstr>INFORMACJE NIEZBĘDNE DO POPRAWNEGO WYPEŁNIENIA WNIOSKU DO ZAKŁADU ENERGETYCZNEGO</vt:lpstr>
      <vt:lpstr>Prezentacja programu PowerPoint</vt:lpstr>
      <vt:lpstr>FAKTURA Z DOSTAWCĄ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SZII -PV</dc:title>
  <dc:creator>a.slowik</dc:creator>
  <cp:lastModifiedBy>a.kumorek</cp:lastModifiedBy>
  <cp:revision>170</cp:revision>
  <dcterms:created xsi:type="dcterms:W3CDTF">2020-02-03T06:33:33Z</dcterms:created>
  <dcterms:modified xsi:type="dcterms:W3CDTF">2020-11-20T11:15:40Z</dcterms:modified>
</cp:coreProperties>
</file>